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sldIdLst>
    <p:sldId id="300" r:id="rId2"/>
    <p:sldId id="282" r:id="rId3"/>
    <p:sldId id="285" r:id="rId4"/>
    <p:sldId id="287" r:id="rId5"/>
    <p:sldId id="288" r:id="rId6"/>
    <p:sldId id="289" r:id="rId7"/>
    <p:sldId id="292" r:id="rId8"/>
    <p:sldId id="290" r:id="rId9"/>
    <p:sldId id="293" r:id="rId10"/>
    <p:sldId id="297" r:id="rId11"/>
    <p:sldId id="298" r:id="rId12"/>
    <p:sldId id="299" r:id="rId13"/>
    <p:sldId id="296" r:id="rId14"/>
    <p:sldId id="29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04888"/>
    <a:srgbClr val="FFFFFF"/>
    <a:srgbClr val="E61161"/>
    <a:srgbClr val="F66429"/>
    <a:srgbClr val="E30967"/>
    <a:srgbClr val="15B9E5"/>
    <a:srgbClr val="C00769"/>
    <a:srgbClr val="CD0868"/>
    <a:srgbClr val="5B79D7"/>
    <a:srgbClr val="577ED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17"/>
    <p:restoredTop sz="94674"/>
  </p:normalViewPr>
  <p:slideViewPr>
    <p:cSldViewPr snapToGrid="0" snapToObjects="1">
      <p:cViewPr>
        <p:scale>
          <a:sx n="66" d="100"/>
          <a:sy n="66" d="100"/>
        </p:scale>
        <p:origin x="-2520" y="-10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3BC78D-2D5D-48F6-AE7A-F8B078D13361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EC7A1-938C-4BC9-9808-E9904A231C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65948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E0A38C-D82C-3643-AE1D-5708769B1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0C9EA5E-CAB8-5E4E-94F6-DB476A1EC3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CB6FC98-ED6B-6A41-8629-0CB1D7BDD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F58E3-FEA4-46CD-8FC3-F35D3777F291}" type="datetime1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7B226DD-5D97-794E-8E4B-4DB5BC33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E541231-20C1-6C4D-BFE9-FFC3D735C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6916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12175F-731D-354E-8AE0-FBB52116C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C2AC4FE-C683-BD4E-9A5D-2E9F494BF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758FE50-5A40-634B-9334-D5B92869E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7A59D-CF8F-43CB-A0BE-166169BDBAED}" type="datetime1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EDD0539-736E-0643-9FB4-9E641DEF1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FF6E402-375B-1447-8342-3E0FA377F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3838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B22AFE0-EB3C-6246-8FF6-33988B19E7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17BFB4D-71A7-3D45-B9AC-3118DF5AF4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52DE0C9-D22C-AE45-95A3-E3A66089F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2722C-D604-4D91-9F25-4A2786DEA662}" type="datetime1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19C5573-82C4-1E43-BAD5-19C39914B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E3C4444-37AB-7B42-83EB-A8055391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167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9CDBCC-0DA3-C44D-9508-F616E8947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CF068F3-AF5A-134D-B058-40378CDF3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5933EC0-23C7-EF4F-944F-AC032DA4E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957CA-5102-4CB5-BF8D-F88BFA2FE81A}" type="datetime1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FCE6801-B442-534E-BBAD-D2CBCAB33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63E4B9F-B94A-6248-8B68-C5F2D37D4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8317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EB9264-532A-AD40-B97E-140082680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2403E91-000C-D94A-9B93-0A2DB624F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CCD51D9-F17A-8C4A-8630-0C22DA4AE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E11E5-4DAB-4C7F-A5B7-E7735FDEC678}" type="datetime1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E0F3EE6-B777-1745-A8B6-17F429197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03825C8-FC9A-0B4B-84AD-138E0D8DB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48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DD59E1-7670-8542-8CFE-46842BF55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9A5DB63-04AA-3D47-8216-FB1BEE2B93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0AFDD5C-76B0-964F-AB5E-9DFC15A15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B86AA90-AA98-CB48-B2AE-6E7070E5B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1A2CC-607B-414F-AC7D-264E7CF611A8}" type="datetime1">
              <a:rPr lang="ru-RU" smtClean="0"/>
              <a:pPr/>
              <a:t>06.10.2021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51AF312-494C-1C4C-9090-DB6E16CF0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2C98F69-2205-0949-86F7-397B50A6E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6504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E8289C-D1A5-0143-8586-B165BD3E0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81C3612-6539-8344-9941-49ED82E72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9F2FF5B-8854-7F48-8671-0D744EB2B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1A552DC-2A3C-7D42-825D-3064509B22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F9F09A6-93A2-4E46-AD73-11FA991EF6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1D2A53A-2B5F-424A-B07E-ADE5CB367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25BFB-7D5D-4696-A4F8-13A99044E039}" type="datetime1">
              <a:rPr lang="ru-RU" smtClean="0"/>
              <a:pPr/>
              <a:t>06.10.2021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0834DB9-EC37-884E-B3B1-3142D133D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EAD7436-358C-C645-BFB1-70475A9EF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155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1E2BE0-89C8-164B-A30D-E75C9F7E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0E6E7E5-4CEE-B84E-9516-D36EEDE12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0A60-AAE7-4A9F-A203-918589D8DD77}" type="datetime1">
              <a:rPr lang="ru-RU" smtClean="0"/>
              <a:pPr/>
              <a:t>06.10.2021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6EAFA2D-E476-9244-AFBF-5F97B34FB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018FE48-F727-7745-B7CF-08B3F9F70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1153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FCB4E26-8768-0340-B456-11D7D8539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66EAC-C11F-4890-A4C1-F6CC02BB3A0B}" type="datetime1">
              <a:rPr lang="ru-RU" smtClean="0"/>
              <a:pPr/>
              <a:t>06.10.2021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BDC5B98-E694-E44C-A579-6149E163A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D860643-982F-6442-996A-B9089E3BC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8406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EDCCEC-14B4-6F47-A7A5-CB0047C7E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0FAFAE1-B1E8-4E49-811A-DE26E21A9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0DD5F40-9291-7646-B6AC-475133637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531F5E8-7700-994A-B4F7-7EDE729D4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CF3A-33E6-47D2-9000-3A85DA0465A5}" type="datetime1">
              <a:rPr lang="ru-RU" smtClean="0"/>
              <a:pPr/>
              <a:t>06.10.2021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58D354C-A924-BF43-AD1B-3B768F8DF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5D836FA-BC64-1342-BA42-A6E579A10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5281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EFA7B7-4D79-0642-8A33-45BCA1F2D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EF2026C-0572-854F-8169-4B3CA7C6F6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F580F4D-D091-034B-8338-E4AE0149A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439D5E3-E6F4-F541-9D74-15EBB6F67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CFA5-C745-4C74-8D78-060167F619F9}" type="datetime1">
              <a:rPr lang="ru-RU" smtClean="0"/>
              <a:pPr/>
              <a:t>06.10.2021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E6891F5-A11C-234E-85F7-D52B3C2A6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4A3BC86-585E-8E45-B03C-E187155D4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8433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094F21-32B5-4247-883F-C8D66E7D9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9845E64-CA5A-F145-90B1-9D539D041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38D9B7F-1B34-5E41-9AC7-5B8DA2792B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5CC8F-A696-4E36-950D-6A1A1C6980D6}" type="datetime1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75E17BB-70DD-1B4E-B2B2-D7861223E8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73B616E-181F-4B41-A5A6-A866A9493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016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857" y="365125"/>
            <a:ext cx="11582399" cy="16959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Семинар кураторов наставничества «Внедрение целевой модели наставничества в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ОО г. Юрги и Юргинского МО»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5172" y="2278743"/>
            <a:ext cx="107986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Основные проблемы внедрения (целевой модели)наставничества в образовательных организациях Кемеровской области – Кузбасса</a:t>
            </a:r>
          </a:p>
          <a:p>
            <a:endParaRPr lang="ru-RU" sz="3200" b="1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Futura PT" charset="0"/>
              </a:rPr>
              <a:t>Начальник Регионального центра наставничества д.и.н., профессор Волчек Владимир Алексеевич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Futura PT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1371" y="1746844"/>
            <a:ext cx="9477830" cy="51111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076" y="230621"/>
            <a:ext cx="1723301" cy="12655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1173" y="324765"/>
            <a:ext cx="9981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  <a:cs typeface="Futura PT" charset="0"/>
              </a:rPr>
              <a:t>Курсы повышения квалификации</a:t>
            </a:r>
            <a:endParaRPr lang="ru-RU" sz="3200" b="1" dirty="0">
              <a:solidFill>
                <a:srgbClr val="404888"/>
              </a:solidFill>
              <a:latin typeface="Verdana" panose="020B0604030504040204" pitchFamily="34" charset="0"/>
              <a:ea typeface="Verdana" panose="020B0604030504040204" pitchFamily="34" charset="0"/>
              <a:cs typeface="Futura PT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1630" y="263210"/>
            <a:ext cx="120371" cy="1212615"/>
          </a:xfrm>
          <a:prstGeom prst="rect">
            <a:avLst/>
          </a:prstGeom>
          <a:solidFill>
            <a:srgbClr val="E3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C068FB5-1562-D343-BD66-7D6E84E547FC}"/>
              </a:ext>
            </a:extLst>
          </p:cNvPr>
          <p:cNvSpPr/>
          <p:nvPr/>
        </p:nvSpPr>
        <p:spPr>
          <a:xfrm>
            <a:off x="1901371" y="1954966"/>
            <a:ext cx="947783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Учебный год 2020-2021:</a:t>
            </a:r>
          </a:p>
          <a:p>
            <a:endParaRPr lang="ru-RU" sz="2400" b="1" dirty="0" smtClean="0">
              <a:solidFill>
                <a:srgbClr val="40488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Наиболее активные руководители муниципальных центров наставничества (КПК-общее образование):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Кемерово -71 слушателей курсов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Кемеровский МО -49</a:t>
            </a:r>
          </a:p>
          <a:p>
            <a:pPr>
              <a:buFontTx/>
              <a:buChar char="-"/>
            </a:pPr>
            <a:r>
              <a:rPr lang="ru-RU" b="1" dirty="0" err="1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НовокузнецкийГО</a:t>
            </a:r>
            <a:r>
              <a:rPr lang="ru-RU" b="1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и МО -77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Междуреченский ГО -51</a:t>
            </a:r>
          </a:p>
          <a:p>
            <a:r>
              <a:rPr lang="ru-RU" b="1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r>
              <a:rPr lang="ru-RU" b="1" dirty="0" err="1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Прокопьевский</a:t>
            </a:r>
            <a:r>
              <a:rPr lang="ru-RU" b="1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ГО -47</a:t>
            </a:r>
          </a:p>
          <a:p>
            <a:r>
              <a:rPr lang="ru-RU" b="1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r>
              <a:rPr lang="ru-RU" b="1" dirty="0" err="1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Мысковский</a:t>
            </a:r>
            <a:r>
              <a:rPr lang="ru-RU" b="1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ГО -33</a:t>
            </a:r>
          </a:p>
          <a:p>
            <a:r>
              <a:rPr lang="ru-RU" b="1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r>
              <a:rPr lang="ru-RU" b="1" dirty="0" err="1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Ленинск-Кузнецкий</a:t>
            </a:r>
            <a:r>
              <a:rPr lang="ru-RU" b="1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МР -29</a:t>
            </a:r>
          </a:p>
          <a:p>
            <a:r>
              <a:rPr lang="ru-RU" b="1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r>
              <a:rPr lang="ru-RU" b="1" dirty="0" err="1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Яйский</a:t>
            </a:r>
            <a:r>
              <a:rPr lang="ru-RU" b="1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МО -28</a:t>
            </a:r>
          </a:p>
          <a:p>
            <a:r>
              <a:rPr lang="ru-RU" b="1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r>
              <a:rPr lang="ru-RU" b="1" dirty="0" err="1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Юргинский</a:t>
            </a:r>
            <a:r>
              <a:rPr lang="ru-RU" b="1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МО - 25</a:t>
            </a:r>
          </a:p>
          <a:p>
            <a:pPr>
              <a:buFontTx/>
              <a:buChar char="-"/>
            </a:pPr>
            <a:endParaRPr lang="ru-RU" b="1" dirty="0" smtClean="0">
              <a:solidFill>
                <a:srgbClr val="40488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Tx/>
              <a:buChar char="-"/>
            </a:pPr>
            <a:endParaRPr lang="ru-RU" b="1" dirty="0" smtClean="0">
              <a:solidFill>
                <a:srgbClr val="40488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Tx/>
              <a:buChar char="-"/>
            </a:pPr>
            <a:endParaRPr lang="ru-RU" b="1" dirty="0" smtClean="0">
              <a:solidFill>
                <a:srgbClr val="40488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6200000" flipH="1">
            <a:off x="6600015" y="1383690"/>
            <a:ext cx="45719" cy="2111601"/>
          </a:xfrm>
          <a:prstGeom prst="rect">
            <a:avLst/>
          </a:prstGeom>
          <a:solidFill>
            <a:srgbClr val="577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135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1371" y="1746844"/>
            <a:ext cx="9477830" cy="51111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076" y="230621"/>
            <a:ext cx="1723301" cy="12655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1173" y="324765"/>
            <a:ext cx="9981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  <a:cs typeface="Futura PT" charset="0"/>
              </a:rPr>
              <a:t>Курсы повышения квалификации</a:t>
            </a:r>
            <a:endParaRPr lang="ru-RU" sz="3200" b="1" dirty="0">
              <a:solidFill>
                <a:srgbClr val="404888"/>
              </a:solidFill>
              <a:latin typeface="Verdana" panose="020B0604030504040204" pitchFamily="34" charset="0"/>
              <a:ea typeface="Verdana" panose="020B0604030504040204" pitchFamily="34" charset="0"/>
              <a:cs typeface="Futura PT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1630" y="263210"/>
            <a:ext cx="120371" cy="1212615"/>
          </a:xfrm>
          <a:prstGeom prst="rect">
            <a:avLst/>
          </a:prstGeom>
          <a:solidFill>
            <a:srgbClr val="E3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C068FB5-1562-D343-BD66-7D6E84E547FC}"/>
              </a:ext>
            </a:extLst>
          </p:cNvPr>
          <p:cNvSpPr/>
          <p:nvPr/>
        </p:nvSpPr>
        <p:spPr>
          <a:xfrm>
            <a:off x="1901371" y="1954966"/>
            <a:ext cx="9477831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Учебный год 2020-2021:</a:t>
            </a:r>
          </a:p>
          <a:p>
            <a:endParaRPr lang="ru-RU" sz="2400" b="1" dirty="0" smtClean="0">
              <a:solidFill>
                <a:srgbClr val="40488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Наиболее активные руководители муниципальных центров наставничества (КПК-общее образование):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Кемерово -71 слушателей курсов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Кемеровский МО -49</a:t>
            </a:r>
          </a:p>
          <a:p>
            <a:pPr>
              <a:buFontTx/>
              <a:buChar char="-"/>
            </a:pPr>
            <a:r>
              <a:rPr lang="ru-RU" b="1" dirty="0" err="1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НовокузнецкийГО</a:t>
            </a:r>
            <a:r>
              <a:rPr lang="ru-RU" b="1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и МО -77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Междуреченский ГО -51</a:t>
            </a:r>
          </a:p>
          <a:p>
            <a:r>
              <a:rPr lang="ru-RU" b="1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r>
              <a:rPr lang="ru-RU" b="1" dirty="0" err="1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Прокопьевский</a:t>
            </a:r>
            <a:r>
              <a:rPr lang="ru-RU" b="1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ГО -47</a:t>
            </a:r>
          </a:p>
          <a:p>
            <a:r>
              <a:rPr lang="ru-RU" b="1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r>
              <a:rPr lang="ru-RU" b="1" dirty="0" err="1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Мысковский</a:t>
            </a:r>
            <a:r>
              <a:rPr lang="ru-RU" b="1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ГО -33</a:t>
            </a:r>
          </a:p>
          <a:p>
            <a:r>
              <a:rPr lang="ru-RU" b="1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r>
              <a:rPr lang="ru-RU" b="1" dirty="0" err="1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Ленинск-Кузнецкий</a:t>
            </a:r>
            <a:r>
              <a:rPr lang="ru-RU" b="1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МР -29</a:t>
            </a:r>
          </a:p>
          <a:p>
            <a:r>
              <a:rPr lang="ru-RU" b="1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r>
              <a:rPr lang="ru-RU" b="1" dirty="0" err="1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Яйский</a:t>
            </a:r>
            <a:r>
              <a:rPr lang="ru-RU" b="1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МО -28</a:t>
            </a:r>
          </a:p>
          <a:p>
            <a:r>
              <a:rPr lang="ru-RU" b="1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r>
              <a:rPr lang="ru-RU" b="1" dirty="0" err="1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Юргинский</a:t>
            </a:r>
            <a:r>
              <a:rPr lang="ru-RU" b="1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МО - 25</a:t>
            </a:r>
          </a:p>
          <a:p>
            <a:pPr>
              <a:buFontTx/>
              <a:buChar char="-"/>
            </a:pPr>
            <a:endParaRPr lang="ru-RU" b="1" dirty="0" smtClean="0">
              <a:solidFill>
                <a:srgbClr val="40488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(КПК –дополнительное образование): Кемерово, Новокузнецк, Междуреченск, </a:t>
            </a:r>
            <a:r>
              <a:rPr lang="ru-RU" b="1" dirty="0" err="1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Анжеро</a:t>
            </a:r>
            <a:r>
              <a:rPr lang="ru-RU" b="1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- </a:t>
            </a:r>
            <a:r>
              <a:rPr lang="ru-RU" b="1" dirty="0" err="1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Судженск</a:t>
            </a:r>
            <a:endParaRPr lang="ru-RU" b="1" dirty="0" smtClean="0">
              <a:solidFill>
                <a:srgbClr val="40488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Tx/>
              <a:buChar char="-"/>
            </a:pPr>
            <a:endParaRPr lang="ru-RU" b="1" dirty="0" smtClean="0">
              <a:solidFill>
                <a:srgbClr val="40488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6200000" flipH="1">
            <a:off x="6600015" y="1383690"/>
            <a:ext cx="45719" cy="2111601"/>
          </a:xfrm>
          <a:prstGeom prst="rect">
            <a:avLst/>
          </a:prstGeom>
          <a:solidFill>
            <a:srgbClr val="577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135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26582" y="1746844"/>
            <a:ext cx="9477830" cy="51111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076" y="230621"/>
            <a:ext cx="1723301" cy="12655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1173" y="324765"/>
            <a:ext cx="99818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  <a:cs typeface="Futura PT" charset="0"/>
              </a:rPr>
              <a:t>Итоги областного конкурса Программ наставничества</a:t>
            </a:r>
            <a:endParaRPr lang="ru-RU" sz="3200" b="1" dirty="0">
              <a:solidFill>
                <a:srgbClr val="404888"/>
              </a:solidFill>
              <a:latin typeface="Verdana" panose="020B0604030504040204" pitchFamily="34" charset="0"/>
              <a:ea typeface="Verdana" panose="020B0604030504040204" pitchFamily="34" charset="0"/>
              <a:cs typeface="Futura PT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1630" y="263210"/>
            <a:ext cx="120371" cy="1212615"/>
          </a:xfrm>
          <a:prstGeom prst="rect">
            <a:avLst/>
          </a:prstGeom>
          <a:solidFill>
            <a:srgbClr val="E3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C068FB5-1562-D343-BD66-7D6E84E547FC}"/>
              </a:ext>
            </a:extLst>
          </p:cNvPr>
          <p:cNvSpPr/>
          <p:nvPr/>
        </p:nvSpPr>
        <p:spPr>
          <a:xfrm>
            <a:off x="1901371" y="1954966"/>
            <a:ext cx="947783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Номинация «Наставничество в образовании»</a:t>
            </a:r>
          </a:p>
          <a:p>
            <a:r>
              <a:rPr lang="ru-RU" sz="1600" b="1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 место –г.Новокузнецк МБНОУ «Гимназия №44»</a:t>
            </a:r>
          </a:p>
          <a:p>
            <a:r>
              <a:rPr lang="ru-RU" sz="1600" b="1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2место – г. Ленинск – Кузнецк, НМЦ</a:t>
            </a:r>
          </a:p>
          <a:p>
            <a:r>
              <a:rPr lang="ru-RU" sz="1600" b="1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 место - г.Новокузнецк , МБОУ «СОШ №55»</a:t>
            </a:r>
          </a:p>
          <a:p>
            <a:endParaRPr lang="ru-RU" sz="1600" b="1" dirty="0" smtClean="0">
              <a:solidFill>
                <a:srgbClr val="40488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600" b="1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Номинация «Дети учат детей»:</a:t>
            </a:r>
          </a:p>
          <a:p>
            <a:r>
              <a:rPr lang="ru-RU" sz="1600" b="1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 место – ГАПОУ «Новокузнецкий торгово-экономический техникум»</a:t>
            </a:r>
          </a:p>
          <a:p>
            <a:r>
              <a:rPr lang="ru-RU" sz="1600" b="1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 место – г. Осинники МБНОУ «ООШ №3»</a:t>
            </a:r>
          </a:p>
          <a:p>
            <a:r>
              <a:rPr lang="ru-RU" sz="1600" b="1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 место – ГПОУ «</a:t>
            </a:r>
            <a:r>
              <a:rPr lang="ru-RU" sz="1600" b="1" dirty="0" err="1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Беловский</a:t>
            </a:r>
            <a:r>
              <a:rPr lang="ru-RU" sz="1600" b="1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политехнический техникум»</a:t>
            </a:r>
          </a:p>
          <a:p>
            <a:endParaRPr lang="ru-RU" sz="1600" b="1" dirty="0" smtClean="0">
              <a:solidFill>
                <a:srgbClr val="40488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600" b="1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Номинация «Наставничество на производстве»</a:t>
            </a:r>
          </a:p>
          <a:p>
            <a:endParaRPr lang="ru-RU" sz="1600" b="1" dirty="0" smtClean="0">
              <a:solidFill>
                <a:srgbClr val="40488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600" b="1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 место- ГПОУ «</a:t>
            </a:r>
            <a:r>
              <a:rPr lang="ru-RU" sz="1600" b="1" dirty="0" err="1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Киселевский</a:t>
            </a:r>
            <a:r>
              <a:rPr lang="ru-RU" sz="1600" b="1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педагогический колледж» </a:t>
            </a:r>
          </a:p>
          <a:p>
            <a:r>
              <a:rPr lang="ru-RU" sz="1600" b="1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3место – ГПОУ «Кузнецкий металлургический техникум»</a:t>
            </a:r>
          </a:p>
          <a:p>
            <a:endParaRPr lang="ru-RU" sz="1600" b="1" dirty="0" smtClean="0">
              <a:solidFill>
                <a:srgbClr val="40488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6200000" flipH="1">
            <a:off x="6600015" y="1383690"/>
            <a:ext cx="45719" cy="2111601"/>
          </a:xfrm>
          <a:prstGeom prst="rect">
            <a:avLst/>
          </a:prstGeom>
          <a:solidFill>
            <a:srgbClr val="577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135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1371" y="1954966"/>
            <a:ext cx="9477830" cy="43732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076" y="230621"/>
            <a:ext cx="1723301" cy="126550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1630" y="263210"/>
            <a:ext cx="120371" cy="1212615"/>
          </a:xfrm>
          <a:prstGeom prst="rect">
            <a:avLst/>
          </a:prstGeom>
          <a:solidFill>
            <a:srgbClr val="E3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C068FB5-1562-D343-BD66-7D6E84E547FC}"/>
              </a:ext>
            </a:extLst>
          </p:cNvPr>
          <p:cNvSpPr/>
          <p:nvPr/>
        </p:nvSpPr>
        <p:spPr>
          <a:xfrm>
            <a:off x="1901371" y="1954966"/>
            <a:ext cx="9477831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40488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Tx/>
              <a:buChar char="-"/>
            </a:pPr>
            <a:endParaRPr lang="ru-RU" b="1" dirty="0" smtClean="0">
              <a:solidFill>
                <a:srgbClr val="40488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b="1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r>
              <a:rPr lang="ru-RU" b="1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областные базовые  </a:t>
            </a:r>
            <a:r>
              <a:rPr lang="ru-RU" b="1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площадки по внедрению целевой модели наставничества в Кемеровской области - Кузбассе</a:t>
            </a:r>
          </a:p>
          <a:p>
            <a:endParaRPr lang="ru-RU" b="1" dirty="0" smtClean="0">
              <a:solidFill>
                <a:srgbClr val="40488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b="1" dirty="0" smtClean="0">
              <a:solidFill>
                <a:srgbClr val="40488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b="1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Педагогические колледжи городов</a:t>
            </a:r>
          </a:p>
          <a:p>
            <a:r>
              <a:rPr lang="ru-RU" b="1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Кемерово</a:t>
            </a:r>
          </a:p>
          <a:p>
            <a:r>
              <a:rPr lang="ru-RU" b="1" dirty="0" err="1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Киселевск</a:t>
            </a:r>
            <a:endParaRPr lang="ru-RU" b="1" dirty="0" smtClean="0">
              <a:solidFill>
                <a:srgbClr val="40488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b="1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Новокузнецк</a:t>
            </a:r>
          </a:p>
          <a:p>
            <a:r>
              <a:rPr lang="ru-RU" b="1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Белово</a:t>
            </a:r>
          </a:p>
          <a:p>
            <a:endParaRPr lang="ru-RU" b="1" dirty="0" smtClean="0">
              <a:solidFill>
                <a:srgbClr val="40488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b="1" dirty="0" smtClean="0">
              <a:solidFill>
                <a:srgbClr val="40488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b="1" dirty="0" smtClean="0">
              <a:solidFill>
                <a:srgbClr val="40488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b="1" dirty="0" smtClean="0">
              <a:solidFill>
                <a:srgbClr val="40488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6200000" flipH="1">
            <a:off x="6600015" y="1383690"/>
            <a:ext cx="45719" cy="2111601"/>
          </a:xfrm>
          <a:prstGeom prst="rect">
            <a:avLst/>
          </a:prstGeom>
          <a:solidFill>
            <a:srgbClr val="577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135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65943" y="1954966"/>
            <a:ext cx="12061373" cy="45619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076" y="230621"/>
            <a:ext cx="1723301" cy="126550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1630" y="263210"/>
            <a:ext cx="120371" cy="1212615"/>
          </a:xfrm>
          <a:prstGeom prst="rect">
            <a:avLst/>
          </a:prstGeom>
          <a:solidFill>
            <a:srgbClr val="E3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C068FB5-1562-D343-BD66-7D6E84E547FC}"/>
              </a:ext>
            </a:extLst>
          </p:cNvPr>
          <p:cNvSpPr/>
          <p:nvPr/>
        </p:nvSpPr>
        <p:spPr>
          <a:xfrm>
            <a:off x="1901371" y="1954966"/>
            <a:ext cx="947783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Контактные данные</a:t>
            </a:r>
          </a:p>
          <a:p>
            <a:endParaRPr lang="ru-RU" sz="2400" b="1" dirty="0" smtClean="0">
              <a:solidFill>
                <a:srgbClr val="40488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b="1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Региональный центр наставничества  (РЦН)</a:t>
            </a:r>
          </a:p>
          <a:p>
            <a:r>
              <a:rPr lang="ru-RU" b="1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город Кемерово</a:t>
            </a:r>
          </a:p>
          <a:p>
            <a:r>
              <a:rPr lang="ru-RU" b="1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ул.Тухачевского, 38 </a:t>
            </a:r>
            <a:r>
              <a:rPr lang="ru-RU" b="1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/3</a:t>
            </a:r>
          </a:p>
          <a:p>
            <a:endParaRPr lang="ru-RU" b="1" dirty="0" smtClean="0">
              <a:solidFill>
                <a:srgbClr val="40488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b="1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 (3842) 56-71-58</a:t>
            </a:r>
          </a:p>
          <a:p>
            <a:endParaRPr lang="ru-RU" b="1" dirty="0" smtClean="0">
              <a:solidFill>
                <a:srgbClr val="40488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b="1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начальник  РЦН Волчек Владимир Алексеевич, д.и.н., профессор</a:t>
            </a:r>
          </a:p>
          <a:p>
            <a:r>
              <a:rPr lang="ru-RU" b="1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методист РЦН </a:t>
            </a:r>
            <a:r>
              <a:rPr lang="ru-RU" b="1" dirty="0" err="1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Стальмакова</a:t>
            </a:r>
            <a:r>
              <a:rPr lang="ru-RU" b="1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Татьяна Анатольевна</a:t>
            </a:r>
          </a:p>
          <a:p>
            <a:endParaRPr lang="ru-RU" b="1" dirty="0">
              <a:solidFill>
                <a:srgbClr val="40488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6200000" flipH="1">
            <a:off x="6600015" y="1383690"/>
            <a:ext cx="45719" cy="2111601"/>
          </a:xfrm>
          <a:prstGeom prst="rect">
            <a:avLst/>
          </a:prstGeom>
          <a:solidFill>
            <a:srgbClr val="577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135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15657" y="1746844"/>
            <a:ext cx="7663544" cy="51111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CC068FB5-1562-D343-BD66-7D6E84E547FC}"/>
              </a:ext>
            </a:extLst>
          </p:cNvPr>
          <p:cNvSpPr/>
          <p:nvPr/>
        </p:nvSpPr>
        <p:spPr>
          <a:xfrm>
            <a:off x="4354285" y="3079062"/>
            <a:ext cx="702491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Федеральные проекты:</a:t>
            </a:r>
          </a:p>
          <a:p>
            <a:r>
              <a:rPr lang="ru-RU" sz="2000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1.Современная школа</a:t>
            </a:r>
          </a:p>
          <a:p>
            <a:r>
              <a:rPr lang="ru-RU" sz="2000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2.Успех каждого ребенка</a:t>
            </a:r>
          </a:p>
          <a:p>
            <a:r>
              <a:rPr lang="ru-RU" sz="2000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 Учитель будущего</a:t>
            </a:r>
          </a:p>
          <a:p>
            <a:r>
              <a:rPr lang="ru-RU" sz="2000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 Молодые профессионалы</a:t>
            </a:r>
          </a:p>
          <a:p>
            <a:endParaRPr lang="ru-RU" sz="2000" dirty="0" smtClean="0">
              <a:solidFill>
                <a:srgbClr val="40488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Срок реализации 01.01.2019 -31.12.2024 гг.</a:t>
            </a:r>
          </a:p>
          <a:p>
            <a:pPr>
              <a:buFontTx/>
              <a:buChar char="-"/>
            </a:pPr>
            <a:endParaRPr lang="ru-RU" sz="2000" dirty="0" smtClean="0">
              <a:solidFill>
                <a:srgbClr val="40488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70% обучающихся вовлечь в разные формы сопровождения и наставничества</a:t>
            </a:r>
          </a:p>
          <a:p>
            <a:endParaRPr lang="ru-RU" sz="2000" dirty="0">
              <a:solidFill>
                <a:srgbClr val="40488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076" y="230621"/>
            <a:ext cx="1723301" cy="12655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1173" y="324765"/>
            <a:ext cx="99818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  <a:cs typeface="Futura PT" charset="0"/>
              </a:rPr>
              <a:t>Правовые основы внедрения методологии (целевой модели) наставничества</a:t>
            </a:r>
            <a:endParaRPr lang="ru-RU" sz="3200" b="1" dirty="0">
              <a:solidFill>
                <a:srgbClr val="404888"/>
              </a:solidFill>
              <a:latin typeface="Verdana" panose="020B0604030504040204" pitchFamily="34" charset="0"/>
              <a:ea typeface="Verdana" panose="020B0604030504040204" pitchFamily="34" charset="0"/>
              <a:cs typeface="Futura PT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1630" y="263210"/>
            <a:ext cx="120371" cy="1212615"/>
          </a:xfrm>
          <a:prstGeom prst="rect">
            <a:avLst/>
          </a:prstGeom>
          <a:solidFill>
            <a:srgbClr val="E3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C068FB5-1562-D343-BD66-7D6E84E547FC}"/>
              </a:ext>
            </a:extLst>
          </p:cNvPr>
          <p:cNvSpPr/>
          <p:nvPr/>
        </p:nvSpPr>
        <p:spPr>
          <a:xfrm>
            <a:off x="3715657" y="1954966"/>
            <a:ext cx="76635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Национальный проект «Образование»</a:t>
            </a:r>
            <a:endParaRPr lang="ru-RU" sz="2400" b="1" dirty="0">
              <a:solidFill>
                <a:srgbClr val="40488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6200000">
            <a:off x="6592779" y="1881183"/>
            <a:ext cx="60188" cy="2111601"/>
          </a:xfrm>
          <a:prstGeom prst="rect">
            <a:avLst/>
          </a:prstGeom>
          <a:solidFill>
            <a:srgbClr val="577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135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44800" y="1746844"/>
            <a:ext cx="8534401" cy="51111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076" y="230621"/>
            <a:ext cx="1723301" cy="12655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1173" y="324765"/>
            <a:ext cx="99818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  <a:cs typeface="Futura PT" charset="0"/>
              </a:rPr>
              <a:t>Правовые основы внедрения методологии (целевой модели) наставничества</a:t>
            </a:r>
            <a:endParaRPr lang="ru-RU" sz="3200" b="1" dirty="0">
              <a:solidFill>
                <a:srgbClr val="404888"/>
              </a:solidFill>
              <a:latin typeface="Verdana" panose="020B0604030504040204" pitchFamily="34" charset="0"/>
              <a:ea typeface="Verdana" panose="020B0604030504040204" pitchFamily="34" charset="0"/>
              <a:cs typeface="Futura PT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1630" y="263210"/>
            <a:ext cx="120371" cy="1212615"/>
          </a:xfrm>
          <a:prstGeom prst="rect">
            <a:avLst/>
          </a:prstGeom>
          <a:solidFill>
            <a:srgbClr val="E3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C068FB5-1562-D343-BD66-7D6E84E547FC}"/>
              </a:ext>
            </a:extLst>
          </p:cNvPr>
          <p:cNvSpPr/>
          <p:nvPr/>
        </p:nvSpPr>
        <p:spPr>
          <a:xfrm>
            <a:off x="3715657" y="1954966"/>
            <a:ext cx="766354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Распоряжение Министерства просвещения РФ от 25.12.2019 № Р-145</a:t>
            </a:r>
          </a:p>
          <a:p>
            <a:endParaRPr lang="ru-RU" sz="2400" b="1" dirty="0" smtClean="0">
              <a:solidFill>
                <a:srgbClr val="40488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2400" b="1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-Утверждена методология (целевая модель) наставничества обучающихся</a:t>
            </a:r>
          </a:p>
          <a:p>
            <a:endParaRPr lang="ru-RU" sz="2400" b="1" dirty="0" smtClean="0">
              <a:solidFill>
                <a:srgbClr val="40488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2400" b="1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-Рекомендовано органам исполнительной власти субъектов РФ организовать внедрение методологии (целевой модели)наставничества</a:t>
            </a:r>
            <a:endParaRPr lang="ru-RU" sz="2400" b="1" dirty="0">
              <a:solidFill>
                <a:srgbClr val="40488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6200000">
            <a:off x="6592779" y="1881183"/>
            <a:ext cx="60188" cy="2111601"/>
          </a:xfrm>
          <a:prstGeom prst="rect">
            <a:avLst/>
          </a:prstGeom>
          <a:solidFill>
            <a:srgbClr val="577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135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15657" y="1746844"/>
            <a:ext cx="7663544" cy="51111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CC068FB5-1562-D343-BD66-7D6E84E547FC}"/>
              </a:ext>
            </a:extLst>
          </p:cNvPr>
          <p:cNvSpPr/>
          <p:nvPr/>
        </p:nvSpPr>
        <p:spPr>
          <a:xfrm>
            <a:off x="3889829" y="3079062"/>
            <a:ext cx="748937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«О внедрении целевой модели наставничества обучающихся для образовательных организаций, осуществляющих свою деятельность по общеобразовательным, дополнительным общеобразовательным и программам среднего профессионального образования, в том числе, с применением лучших практик обмена опытом между обучающимися»</a:t>
            </a:r>
            <a:endParaRPr lang="ru-RU" sz="2000" dirty="0">
              <a:solidFill>
                <a:srgbClr val="40488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076" y="230621"/>
            <a:ext cx="1723301" cy="12655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1173" y="324765"/>
            <a:ext cx="99818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  <a:cs typeface="Futura PT" charset="0"/>
              </a:rPr>
              <a:t>Правовые основы внедрения методологии (целевой модели) наставничества</a:t>
            </a:r>
            <a:endParaRPr lang="ru-RU" sz="3200" b="1" dirty="0">
              <a:solidFill>
                <a:srgbClr val="404888"/>
              </a:solidFill>
              <a:latin typeface="Verdana" panose="020B0604030504040204" pitchFamily="34" charset="0"/>
              <a:ea typeface="Verdana" panose="020B0604030504040204" pitchFamily="34" charset="0"/>
              <a:cs typeface="Futura PT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1630" y="263210"/>
            <a:ext cx="120371" cy="1212615"/>
          </a:xfrm>
          <a:prstGeom prst="rect">
            <a:avLst/>
          </a:prstGeom>
          <a:solidFill>
            <a:srgbClr val="E3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C068FB5-1562-D343-BD66-7D6E84E547FC}"/>
              </a:ext>
            </a:extLst>
          </p:cNvPr>
          <p:cNvSpPr/>
          <p:nvPr/>
        </p:nvSpPr>
        <p:spPr>
          <a:xfrm>
            <a:off x="3715657" y="1954966"/>
            <a:ext cx="76635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Распоряжение Губернатора Кемеровской области – Кузбасса от 08.04.2020г № 38</a:t>
            </a:r>
            <a:endParaRPr lang="ru-RU" sz="2400" b="1" dirty="0">
              <a:solidFill>
                <a:srgbClr val="40488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6200000">
            <a:off x="6592779" y="1881183"/>
            <a:ext cx="60188" cy="2111601"/>
          </a:xfrm>
          <a:prstGeom prst="rect">
            <a:avLst/>
          </a:prstGeom>
          <a:solidFill>
            <a:srgbClr val="577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135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1371" y="1746844"/>
            <a:ext cx="9477830" cy="51111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CC068FB5-1562-D343-BD66-7D6E84E547FC}"/>
              </a:ext>
            </a:extLst>
          </p:cNvPr>
          <p:cNvSpPr/>
          <p:nvPr/>
        </p:nvSpPr>
        <p:spPr>
          <a:xfrm>
            <a:off x="1901371" y="3079062"/>
            <a:ext cx="947782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-Внедрить целевую модель наставничества в Кемеровской области</a:t>
            </a:r>
          </a:p>
          <a:p>
            <a:r>
              <a:rPr lang="ru-RU" sz="2000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-создать Региональный центр наставничества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руководителям муниципальных органов управления образованием рекомендовано создать муниципальные наставнические центры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утвержден перечень ОО, внедряющих целевую модель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утверждены сроки проведения мониторинга реализации программ наставничества в ОО: 1 этап-декабрь 2020г., 2 этап – август 2021г.</a:t>
            </a:r>
          </a:p>
          <a:p>
            <a:pPr>
              <a:buFontTx/>
              <a:buChar char="-"/>
            </a:pPr>
            <a:endParaRPr lang="ru-RU" sz="2000" dirty="0">
              <a:solidFill>
                <a:srgbClr val="40488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076" y="230621"/>
            <a:ext cx="1723301" cy="12655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1173" y="324765"/>
            <a:ext cx="99818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  <a:cs typeface="Futura PT" charset="0"/>
              </a:rPr>
              <a:t>Правовые основы внедрения методологии (целевой модели) наставничества</a:t>
            </a:r>
            <a:endParaRPr lang="ru-RU" sz="3200" b="1" dirty="0">
              <a:solidFill>
                <a:srgbClr val="404888"/>
              </a:solidFill>
              <a:latin typeface="Verdana" panose="020B0604030504040204" pitchFamily="34" charset="0"/>
              <a:ea typeface="Verdana" panose="020B0604030504040204" pitchFamily="34" charset="0"/>
              <a:cs typeface="Futura PT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1630" y="263210"/>
            <a:ext cx="120371" cy="1212615"/>
          </a:xfrm>
          <a:prstGeom prst="rect">
            <a:avLst/>
          </a:prstGeom>
          <a:solidFill>
            <a:srgbClr val="E3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C068FB5-1562-D343-BD66-7D6E84E547FC}"/>
              </a:ext>
            </a:extLst>
          </p:cNvPr>
          <p:cNvSpPr/>
          <p:nvPr/>
        </p:nvSpPr>
        <p:spPr>
          <a:xfrm>
            <a:off x="1901371" y="1954966"/>
            <a:ext cx="94778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Приказ Министерства образования и науки Кузбасса от 17.04.2020 № 782</a:t>
            </a:r>
            <a:endParaRPr lang="ru-RU" sz="2400" b="1" dirty="0">
              <a:solidFill>
                <a:srgbClr val="40488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6200000">
            <a:off x="6592779" y="1881183"/>
            <a:ext cx="60188" cy="2111601"/>
          </a:xfrm>
          <a:prstGeom prst="rect">
            <a:avLst/>
          </a:prstGeom>
          <a:solidFill>
            <a:srgbClr val="577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135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1371" y="1746844"/>
            <a:ext cx="9477830" cy="51111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CC068FB5-1562-D343-BD66-7D6E84E547FC}"/>
              </a:ext>
            </a:extLst>
          </p:cNvPr>
          <p:cNvSpPr/>
          <p:nvPr/>
        </p:nvSpPr>
        <p:spPr>
          <a:xfrm>
            <a:off x="1901371" y="3079062"/>
            <a:ext cx="947782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-Положение о наставничестве в ОО</a:t>
            </a:r>
          </a:p>
          <a:p>
            <a:r>
              <a:rPr lang="ru-RU" sz="2000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-дорожная карта внедрения целевой модели наставничества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Программа наставничества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Распорядительные акты ОО: назначение ответственных, утверждение положения о наставничестве, программы наставничества, дорожной карты внедрения целевой модели </a:t>
            </a:r>
            <a:r>
              <a:rPr lang="ru-RU" sz="2000" err="1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наставничества</a:t>
            </a:r>
            <a:r>
              <a:rPr lang="ru-RU" sz="200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др</a:t>
            </a:r>
            <a:r>
              <a:rPr lang="ru-RU" sz="2000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ru-RU" sz="2000" dirty="0">
              <a:solidFill>
                <a:srgbClr val="40488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076" y="230621"/>
            <a:ext cx="1723301" cy="12655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1173" y="324765"/>
            <a:ext cx="99818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  <a:cs typeface="Futura PT" charset="0"/>
              </a:rPr>
              <a:t>Нормативные акты образовательной организации</a:t>
            </a:r>
            <a:endParaRPr lang="ru-RU" sz="3200" b="1" dirty="0">
              <a:solidFill>
                <a:srgbClr val="404888"/>
              </a:solidFill>
              <a:latin typeface="Verdana" panose="020B0604030504040204" pitchFamily="34" charset="0"/>
              <a:ea typeface="Verdana" panose="020B0604030504040204" pitchFamily="34" charset="0"/>
              <a:cs typeface="Futura PT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1630" y="263210"/>
            <a:ext cx="120371" cy="1212615"/>
          </a:xfrm>
          <a:prstGeom prst="rect">
            <a:avLst/>
          </a:prstGeom>
          <a:solidFill>
            <a:srgbClr val="E3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C068FB5-1562-D343-BD66-7D6E84E547FC}"/>
              </a:ext>
            </a:extLst>
          </p:cNvPr>
          <p:cNvSpPr/>
          <p:nvPr/>
        </p:nvSpPr>
        <p:spPr>
          <a:xfrm>
            <a:off x="1901371" y="1954966"/>
            <a:ext cx="94778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Региональный центр наставничества (примерные НЛА для ОО):</a:t>
            </a:r>
            <a:endParaRPr lang="ru-RU" sz="2400" b="1" dirty="0">
              <a:solidFill>
                <a:srgbClr val="40488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6200000">
            <a:off x="6592779" y="1881183"/>
            <a:ext cx="60188" cy="2111601"/>
          </a:xfrm>
          <a:prstGeom prst="rect">
            <a:avLst/>
          </a:prstGeom>
          <a:solidFill>
            <a:srgbClr val="577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135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1371" y="1746844"/>
            <a:ext cx="9477830" cy="51111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CC068FB5-1562-D343-BD66-7D6E84E547FC}"/>
              </a:ext>
            </a:extLst>
          </p:cNvPr>
          <p:cNvSpPr/>
          <p:nvPr/>
        </p:nvSpPr>
        <p:spPr>
          <a:xfrm>
            <a:off x="1901371" y="3079062"/>
            <a:ext cx="947782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solidFill>
                <a:srgbClr val="40488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2000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Куратор наставничества: ответственное лицо-организатор и руководитель наставнической деятельности в ОО; назначен приказом руководителя;</a:t>
            </a:r>
          </a:p>
          <a:p>
            <a:endParaRPr lang="ru-RU" sz="2000" dirty="0" smtClean="0">
              <a:solidFill>
                <a:srgbClr val="40488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2000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Формы наставничества : «учитель-учитель», «учение-ученик», «Студент - ученик», «работодатель-ученик», «работодатель-студент»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076" y="230621"/>
            <a:ext cx="1723301" cy="12655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1173" y="324765"/>
            <a:ext cx="99818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  <a:cs typeface="Futura PT" charset="0"/>
              </a:rPr>
              <a:t>Нормативные акты образовательной организации</a:t>
            </a:r>
            <a:endParaRPr lang="ru-RU" sz="3200" b="1" dirty="0">
              <a:solidFill>
                <a:srgbClr val="404888"/>
              </a:solidFill>
              <a:latin typeface="Verdana" panose="020B0604030504040204" pitchFamily="34" charset="0"/>
              <a:ea typeface="Verdana" panose="020B0604030504040204" pitchFamily="34" charset="0"/>
              <a:cs typeface="Futura PT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1630" y="263210"/>
            <a:ext cx="120371" cy="1212615"/>
          </a:xfrm>
          <a:prstGeom prst="rect">
            <a:avLst/>
          </a:prstGeom>
          <a:solidFill>
            <a:srgbClr val="E3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C068FB5-1562-D343-BD66-7D6E84E547FC}"/>
              </a:ext>
            </a:extLst>
          </p:cNvPr>
          <p:cNvSpPr/>
          <p:nvPr/>
        </p:nvSpPr>
        <p:spPr>
          <a:xfrm>
            <a:off x="1901371" y="1954966"/>
            <a:ext cx="94778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Региональный центр наставничества (методические рекомендации для организации наставничества в ОО):</a:t>
            </a:r>
            <a:endParaRPr lang="ru-RU" sz="2400" b="1" dirty="0">
              <a:solidFill>
                <a:srgbClr val="40488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6200000">
            <a:off x="6592779" y="1881183"/>
            <a:ext cx="60188" cy="2111601"/>
          </a:xfrm>
          <a:prstGeom prst="rect">
            <a:avLst/>
          </a:prstGeom>
          <a:solidFill>
            <a:srgbClr val="577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135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1371" y="1746844"/>
            <a:ext cx="9477830" cy="51111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076" y="230621"/>
            <a:ext cx="1723301" cy="12655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1173" y="324765"/>
            <a:ext cx="99818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  <a:cs typeface="Futura PT" charset="0"/>
              </a:rPr>
              <a:t>План образовательных услуг регионального центра наставничества</a:t>
            </a:r>
            <a:endParaRPr lang="ru-RU" sz="3200" b="1" dirty="0">
              <a:solidFill>
                <a:srgbClr val="404888"/>
              </a:solidFill>
              <a:latin typeface="Verdana" panose="020B0604030504040204" pitchFamily="34" charset="0"/>
              <a:ea typeface="Verdana" panose="020B0604030504040204" pitchFamily="34" charset="0"/>
              <a:cs typeface="Futura PT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1630" y="263210"/>
            <a:ext cx="120371" cy="1212615"/>
          </a:xfrm>
          <a:prstGeom prst="rect">
            <a:avLst/>
          </a:prstGeom>
          <a:solidFill>
            <a:srgbClr val="E3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C068FB5-1562-D343-BD66-7D6E84E547FC}"/>
              </a:ext>
            </a:extLst>
          </p:cNvPr>
          <p:cNvSpPr/>
          <p:nvPr/>
        </p:nvSpPr>
        <p:spPr>
          <a:xfrm>
            <a:off x="1901371" y="1954966"/>
            <a:ext cx="9477831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Учебный год 2021-2022:</a:t>
            </a:r>
          </a:p>
          <a:p>
            <a:endParaRPr lang="ru-RU" sz="2400" b="1" dirty="0" smtClean="0">
              <a:solidFill>
                <a:srgbClr val="40488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b="1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Курсы повышения квалификации- для кураторов, наставников</a:t>
            </a:r>
          </a:p>
          <a:p>
            <a:r>
              <a:rPr lang="ru-RU" b="1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ПОО -11-26.10.2021г.; общее образование -17.01.-02.02 2022г.;</a:t>
            </a:r>
          </a:p>
          <a:p>
            <a:r>
              <a:rPr lang="ru-RU" b="1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дополнительное образование -18.02.-11.03.2022г.</a:t>
            </a:r>
          </a:p>
          <a:p>
            <a:r>
              <a:rPr lang="ru-RU" b="1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семинары «Мониторинг влияния программ наставничества на ее участников»-15.09.2021; 17.09.2021г.</a:t>
            </a:r>
          </a:p>
          <a:p>
            <a:r>
              <a:rPr lang="ru-RU" b="1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r>
              <a:rPr lang="ru-RU" b="1" dirty="0" err="1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вебинар</a:t>
            </a:r>
            <a:r>
              <a:rPr lang="ru-RU" b="1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– «Мониторинг…»17.05.2022</a:t>
            </a:r>
          </a:p>
          <a:p>
            <a:r>
              <a:rPr lang="ru-RU" b="1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-выездные тематические консультации -22.; 24.09. 2021г. –Мариинск,  Ленинск- Кузнецкий</a:t>
            </a:r>
          </a:p>
          <a:p>
            <a:r>
              <a:rPr lang="ru-RU" b="1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-областные конкурсы </a:t>
            </a:r>
            <a:r>
              <a:rPr lang="ru-RU" b="1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«Лучшие программы наставничества»- ноябрь, декабрь 2021г.; «Лучшие практики наставничества»-март, апрель 2022</a:t>
            </a:r>
          </a:p>
          <a:p>
            <a:endParaRPr lang="ru-RU" b="1" dirty="0" smtClean="0">
              <a:solidFill>
                <a:srgbClr val="40488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b="1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endParaRPr lang="ru-RU" b="1" dirty="0">
              <a:solidFill>
                <a:srgbClr val="40488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6200000" flipH="1">
            <a:off x="6600015" y="1383690"/>
            <a:ext cx="45719" cy="2111601"/>
          </a:xfrm>
          <a:prstGeom prst="rect">
            <a:avLst/>
          </a:prstGeom>
          <a:solidFill>
            <a:srgbClr val="577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135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1371" y="1746844"/>
            <a:ext cx="9477830" cy="51111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076" y="230621"/>
            <a:ext cx="1723301" cy="12655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1173" y="324765"/>
            <a:ext cx="9981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  <a:cs typeface="Futura PT" charset="0"/>
              </a:rPr>
              <a:t>Курсы повышения квалификации</a:t>
            </a:r>
            <a:endParaRPr lang="ru-RU" sz="3200" b="1" dirty="0">
              <a:solidFill>
                <a:srgbClr val="404888"/>
              </a:solidFill>
              <a:latin typeface="Verdana" panose="020B0604030504040204" pitchFamily="34" charset="0"/>
              <a:ea typeface="Verdana" panose="020B0604030504040204" pitchFamily="34" charset="0"/>
              <a:cs typeface="Futura PT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1630" y="263210"/>
            <a:ext cx="120371" cy="1212615"/>
          </a:xfrm>
          <a:prstGeom prst="rect">
            <a:avLst/>
          </a:prstGeom>
          <a:solidFill>
            <a:srgbClr val="E3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C068FB5-1562-D343-BD66-7D6E84E547FC}"/>
              </a:ext>
            </a:extLst>
          </p:cNvPr>
          <p:cNvSpPr/>
          <p:nvPr/>
        </p:nvSpPr>
        <p:spPr>
          <a:xfrm>
            <a:off x="1901371" y="1954966"/>
            <a:ext cx="947783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Учебный год 2020-2021:</a:t>
            </a:r>
          </a:p>
          <a:p>
            <a:endParaRPr lang="ru-RU" sz="2400" b="1" dirty="0" smtClean="0">
              <a:solidFill>
                <a:srgbClr val="40488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Курсы повышения квалификации- для руководителей муниципальных центров наставничества, для кураторов, наставников ОО общего, дополнительного и среднего профессионального образования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Общее число участников -739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Наиболее активные территории, руководители муниципальных центров наставничества ___________________________</a:t>
            </a:r>
          </a:p>
          <a:p>
            <a:pPr>
              <a:buFontTx/>
              <a:buChar char="-"/>
            </a:pPr>
            <a:endParaRPr lang="ru-RU" b="1" dirty="0" smtClean="0">
              <a:solidFill>
                <a:srgbClr val="40488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обратить внимание на обучение наставников, </a:t>
            </a:r>
            <a:r>
              <a:rPr lang="ru-RU" b="1" dirty="0" err="1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кураторов_в</a:t>
            </a:r>
            <a:r>
              <a:rPr lang="ru-RU" b="1" dirty="0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b="1" dirty="0" err="1" smtClean="0">
                <a:solidFill>
                  <a:srgbClr val="40488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территориях__________________________________________</a:t>
            </a:r>
            <a:endParaRPr lang="ru-RU" b="1" dirty="0" smtClean="0">
              <a:solidFill>
                <a:srgbClr val="40488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Tx/>
              <a:buChar char="-"/>
            </a:pPr>
            <a:endParaRPr lang="ru-RU" b="1" dirty="0" smtClean="0">
              <a:solidFill>
                <a:srgbClr val="40488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Tx/>
              <a:buChar char="-"/>
            </a:pPr>
            <a:endParaRPr lang="ru-RU" b="1" dirty="0" smtClean="0">
              <a:solidFill>
                <a:srgbClr val="40488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6200000" flipH="1">
            <a:off x="6600015" y="1383690"/>
            <a:ext cx="45719" cy="2111601"/>
          </a:xfrm>
          <a:prstGeom prst="rect">
            <a:avLst/>
          </a:prstGeom>
          <a:solidFill>
            <a:srgbClr val="577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135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797</Words>
  <Application>Microsoft Office PowerPoint</Application>
  <PresentationFormat>Произвольный</PresentationFormat>
  <Paragraphs>129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Семинар кураторов наставничества «Внедрение целевой модели наставничества в ОО г. Юрги и Юргинского МО»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vva</cp:lastModifiedBy>
  <cp:revision>117</cp:revision>
  <dcterms:created xsi:type="dcterms:W3CDTF">2019-04-02T07:58:05Z</dcterms:created>
  <dcterms:modified xsi:type="dcterms:W3CDTF">2021-10-06T03:44:28Z</dcterms:modified>
</cp:coreProperties>
</file>